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</p:sldMasterIdLst>
  <p:notesMasterIdLst>
    <p:notesMasterId r:id="rId18"/>
  </p:notesMasterIdLst>
  <p:handoutMasterIdLst>
    <p:handoutMasterId r:id="rId19"/>
  </p:handoutMasterIdLst>
  <p:sldIdLst>
    <p:sldId id="256" r:id="rId6"/>
    <p:sldId id="258" r:id="rId7"/>
    <p:sldId id="263" r:id="rId8"/>
    <p:sldId id="269" r:id="rId9"/>
    <p:sldId id="270" r:id="rId10"/>
    <p:sldId id="272" r:id="rId11"/>
    <p:sldId id="273" r:id="rId12"/>
    <p:sldId id="278" r:id="rId13"/>
    <p:sldId id="275" r:id="rId14"/>
    <p:sldId id="276" r:id="rId15"/>
    <p:sldId id="277" r:id="rId16"/>
    <p:sldId id="268" r:id="rId17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635"/>
    <a:srgbClr val="762123"/>
    <a:srgbClr val="EC821C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8" autoAdjust="0"/>
    <p:restoredTop sz="93381" autoAdjust="0"/>
  </p:normalViewPr>
  <p:slideViewPr>
    <p:cSldViewPr>
      <p:cViewPr varScale="1">
        <p:scale>
          <a:sx n="124" d="100"/>
          <a:sy n="124" d="100"/>
        </p:scale>
        <p:origin x="116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7/6/18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7/6/18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dirty="0"/>
              <a:t>App ICON</a:t>
            </a:r>
          </a:p>
          <a:p>
            <a:pPr marL="457200" indent="-457200">
              <a:buAutoNum type="arabicPeriod"/>
            </a:pPr>
            <a:r>
              <a:rPr lang="en-US" dirty="0"/>
              <a:t>Entry Page</a:t>
            </a:r>
          </a:p>
          <a:p>
            <a:pPr marL="457200" indent="-457200">
              <a:buAutoNum type="arabicPeriod"/>
            </a:pPr>
            <a:r>
              <a:rPr lang="en-US" dirty="0"/>
              <a:t>Menu</a:t>
            </a:r>
            <a:r>
              <a:rPr lang="en-US" baseline="0" dirty="0"/>
              <a:t> page to take you to Agronomy, Weather, Market Price, or Community Map</a:t>
            </a:r>
          </a:p>
          <a:p>
            <a:pPr marL="457200" indent="-4572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17D2A-0E85-427C-B802-011E29185416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3355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1.Agronomic page</a:t>
            </a:r>
          </a:p>
          <a:p>
            <a:r>
              <a:rPr lang="en-US" dirty="0"/>
              <a:t>2.Weather Page</a:t>
            </a:r>
          </a:p>
          <a:p>
            <a:r>
              <a:rPr lang="en-US" dirty="0"/>
              <a:t>3.Market</a:t>
            </a:r>
            <a:r>
              <a:rPr lang="en-US" baseline="0" dirty="0"/>
              <a:t> price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17D2A-0E85-427C-B802-011E29185416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1931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008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30398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/>
              <a:t>For graphs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-2540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-2540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  <p:sldLayoutId id="2147483682" r:id="rId6"/>
    <p:sldLayoutId id="2147483684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chomobile.org/app" TargetMode="Externa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855662" y="1600200"/>
            <a:ext cx="7124700" cy="1143000"/>
          </a:xfrm>
        </p:spPr>
        <p:txBody>
          <a:bodyPr/>
          <a:lstStyle/>
          <a:p>
            <a:r>
              <a:rPr lang="en-US" dirty="0">
                <a:latin typeface="+mn-lt"/>
              </a:rPr>
              <a:t>Africa RISING- NAFAKA</a:t>
            </a:r>
          </a:p>
          <a:p>
            <a:endParaRPr lang="en-US" dirty="0">
              <a:latin typeface="+mn-lt"/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752600" y="2667000"/>
            <a:ext cx="4575175" cy="2362200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+mn-lt"/>
              </a:rPr>
              <a:t>Review and Planning Meeting</a:t>
            </a:r>
          </a:p>
          <a:p>
            <a:r>
              <a:rPr lang="en-US" sz="3200" b="1" dirty="0">
                <a:latin typeface="+mn-lt"/>
              </a:rPr>
              <a:t>26-27 June 2018</a:t>
            </a:r>
          </a:p>
          <a:p>
            <a:r>
              <a:rPr lang="en-US" sz="3200" b="1" dirty="0">
                <a:latin typeface="+mn-lt"/>
              </a:rPr>
              <a:t>RAMADA HOTEL</a:t>
            </a:r>
          </a:p>
          <a:p>
            <a:r>
              <a:rPr lang="en-US" sz="3200" b="1" dirty="0">
                <a:latin typeface="+mn-lt"/>
              </a:rPr>
              <a:t>Dar </a:t>
            </a:r>
            <a:r>
              <a:rPr lang="en-US" sz="3200" b="1" dirty="0" err="1">
                <a:latin typeface="+mn-lt"/>
              </a:rPr>
              <a:t>es</a:t>
            </a:r>
            <a:r>
              <a:rPr lang="en-US" sz="3200" b="1" dirty="0">
                <a:latin typeface="+mn-lt"/>
              </a:rPr>
              <a:t> Salam</a:t>
            </a:r>
          </a:p>
        </p:txBody>
      </p:sp>
      <p:pic>
        <p:nvPicPr>
          <p:cNvPr id="6" name="Picture 2" descr="20170710_13292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9929" y="2438400"/>
            <a:ext cx="2203987" cy="36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354054" y="1904957"/>
            <a:ext cx="8353449" cy="780063"/>
            <a:chOff x="5988388" y="483017"/>
            <a:chExt cx="12359700" cy="2079087"/>
          </a:xfrm>
        </p:grpSpPr>
        <p:sp>
          <p:nvSpPr>
            <p:cNvPr id="46083" name="TextBox 7"/>
            <p:cNvSpPr txBox="1">
              <a:spLocks noChangeArrowheads="1"/>
            </p:cNvSpPr>
            <p:nvPr/>
          </p:nvSpPr>
          <p:spPr bwMode="auto">
            <a:xfrm>
              <a:off x="5988388" y="483017"/>
              <a:ext cx="12359700" cy="1446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4292" tIns="17146" rIns="34292" bIns="17146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en-US" sz="3301" b="1" dirty="0">
                  <a:solidFill>
                    <a:schemeClr val="tx2"/>
                  </a:solidFill>
                  <a:latin typeface="Lato Regular" charset="0"/>
                </a:rPr>
                <a:t>App Icon | Entry Page | Menu Page</a:t>
              </a:r>
              <a:endParaRPr lang="id-ID" altLang="en-US" sz="3301" b="1" dirty="0">
                <a:solidFill>
                  <a:schemeClr val="tx2"/>
                </a:solidFill>
                <a:latin typeface="Lato Regular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12623" y="2470053"/>
              <a:ext cx="1552503" cy="9205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4261" tIns="17131" rIns="34261" bIns="17131" anchor="ctr"/>
            <a:lstStyle/>
            <a:p>
              <a:pPr algn="ctr" defTabSz="685846">
                <a:defRPr/>
              </a:pPr>
              <a:endParaRPr lang="en-US" sz="675" dirty="0">
                <a:solidFill>
                  <a:schemeClr val="accent2"/>
                </a:solidFill>
                <a:latin typeface="Open Sans Light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235" y="2766930"/>
            <a:ext cx="2136403" cy="37513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937" y="2667751"/>
            <a:ext cx="2024126" cy="37952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985" y="2700973"/>
            <a:ext cx="2048354" cy="38522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-2540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 bwMode="auto">
          <a:xfrm>
            <a:off x="1963202" y="964629"/>
            <a:ext cx="5217595" cy="992903"/>
          </a:xfrm>
          <a:prstGeom prst="rect">
            <a:avLst/>
          </a:prstGeom>
          <a:noFill/>
        </p:spPr>
        <p:txBody>
          <a:bodyPr wrap="square" lIns="34292" tIns="17146" rIns="34292" bIns="17146">
            <a:spAutoFit/>
          </a:bodyPr>
          <a:lstStyle/>
          <a:p>
            <a:pPr algn="ctr" defTabSz="685846">
              <a:defRPr/>
            </a:pPr>
            <a:r>
              <a:rPr lang="en-US" sz="6227" b="1" dirty="0">
                <a:solidFill>
                  <a:schemeClr val="accent1"/>
                </a:solidFill>
                <a:latin typeface="Lato Regular"/>
                <a:cs typeface="Lato Regular"/>
              </a:rPr>
              <a:t>UKU</a:t>
            </a:r>
            <a:r>
              <a:rPr lang="en-US" sz="6227" b="1" dirty="0">
                <a:solidFill>
                  <a:schemeClr val="accent2"/>
                </a:solidFill>
                <a:latin typeface="Lato Regular"/>
                <a:cs typeface="Lato Regular"/>
              </a:rPr>
              <a:t>LI</a:t>
            </a:r>
            <a:r>
              <a:rPr lang="en-US" sz="6227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Lato Regular"/>
                <a:cs typeface="Lato Regular"/>
              </a:rPr>
              <a:t>MA</a:t>
            </a:r>
            <a:r>
              <a:rPr lang="en-US" sz="6227" b="1" dirty="0">
                <a:solidFill>
                  <a:schemeClr val="accent4"/>
                </a:solidFill>
                <a:latin typeface="Lato Regular"/>
                <a:cs typeface="Lato Regular"/>
              </a:rPr>
              <a:t>IQ</a:t>
            </a:r>
            <a:endParaRPr lang="id-ID" sz="6227" b="1" dirty="0">
              <a:solidFill>
                <a:schemeClr val="accent4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48748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1072859" y="1610228"/>
            <a:ext cx="6804465" cy="780063"/>
            <a:chOff x="5988388" y="483017"/>
            <a:chExt cx="12359700" cy="2079087"/>
          </a:xfrm>
        </p:grpSpPr>
        <p:sp>
          <p:nvSpPr>
            <p:cNvPr id="46083" name="TextBox 7"/>
            <p:cNvSpPr txBox="1">
              <a:spLocks noChangeArrowheads="1"/>
            </p:cNvSpPr>
            <p:nvPr/>
          </p:nvSpPr>
          <p:spPr bwMode="auto">
            <a:xfrm>
              <a:off x="5988388" y="483017"/>
              <a:ext cx="12359700" cy="1446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4292" tIns="17146" rIns="34292" bIns="17146">
              <a:spAutoFit/>
            </a:bodyPr>
            <a:lstStyle>
              <a:lvl1pPr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1pPr>
              <a:lvl2pPr marL="742950" indent="-28575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2pPr>
              <a:lvl3pPr marL="11430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3pPr>
              <a:lvl4pPr marL="16002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4pPr>
              <a:lvl5pPr marL="2057400" indent="-228600"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5pPr>
              <a:lvl6pPr marL="25146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6pPr>
              <a:lvl7pPr marL="29718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7pPr>
              <a:lvl8pPr marL="34290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8pPr>
              <a:lvl9pPr marL="3886200" indent="-228600" defTabSz="1827213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MS PGothic" panose="020B0600070205080204" pitchFamily="34" charset="-128"/>
                </a:defRPr>
              </a:lvl9pPr>
            </a:lstStyle>
            <a:p>
              <a:pPr algn="ctr"/>
              <a:r>
                <a:rPr lang="en-US" altLang="en-US" sz="3301" b="1" dirty="0">
                  <a:solidFill>
                    <a:schemeClr val="tx2"/>
                  </a:solidFill>
                  <a:latin typeface="Lato Regular" charset="0"/>
                </a:rPr>
                <a:t>Agronomy | Weather | Market</a:t>
              </a:r>
              <a:endParaRPr lang="id-ID" altLang="en-US" sz="3301" b="1" dirty="0">
                <a:solidFill>
                  <a:schemeClr val="tx2"/>
                </a:solidFill>
                <a:latin typeface="Lato Regular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12623" y="2470053"/>
              <a:ext cx="1552503" cy="9205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34261" tIns="17131" rIns="34261" bIns="17131" anchor="ctr"/>
            <a:lstStyle/>
            <a:p>
              <a:pPr algn="ctr" defTabSz="685846">
                <a:defRPr/>
              </a:pPr>
              <a:endParaRPr lang="en-US" sz="675" dirty="0">
                <a:solidFill>
                  <a:schemeClr val="accent2"/>
                </a:solidFill>
                <a:latin typeface="Open Sans Light"/>
              </a:endParaRP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2798" y="2303396"/>
            <a:ext cx="2096820" cy="40212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955" y="2199800"/>
            <a:ext cx="2174645" cy="41029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695" y="2346843"/>
            <a:ext cx="2116903" cy="39343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-2540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 bwMode="auto">
          <a:xfrm>
            <a:off x="2052410" y="850556"/>
            <a:ext cx="5217595" cy="992903"/>
          </a:xfrm>
          <a:prstGeom prst="rect">
            <a:avLst/>
          </a:prstGeom>
          <a:noFill/>
        </p:spPr>
        <p:txBody>
          <a:bodyPr wrap="square" lIns="34292" tIns="17146" rIns="34292" bIns="17146">
            <a:spAutoFit/>
          </a:bodyPr>
          <a:lstStyle/>
          <a:p>
            <a:pPr algn="ctr" defTabSz="685846">
              <a:defRPr/>
            </a:pPr>
            <a:r>
              <a:rPr lang="en-US" sz="6227" b="1" dirty="0">
                <a:solidFill>
                  <a:schemeClr val="accent1"/>
                </a:solidFill>
                <a:latin typeface="Lato Regular"/>
                <a:cs typeface="Lato Regular"/>
              </a:rPr>
              <a:t>UKU</a:t>
            </a:r>
            <a:r>
              <a:rPr lang="en-US" sz="6227" b="1" dirty="0">
                <a:solidFill>
                  <a:schemeClr val="accent2"/>
                </a:solidFill>
                <a:latin typeface="Lato Regular"/>
                <a:cs typeface="Lato Regular"/>
              </a:rPr>
              <a:t>LI</a:t>
            </a:r>
            <a:r>
              <a:rPr lang="en-US" sz="6227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Lato Regular"/>
                <a:cs typeface="Lato Regular"/>
              </a:rPr>
              <a:t>MA</a:t>
            </a:r>
            <a:r>
              <a:rPr lang="en-US" sz="6227" b="1" dirty="0">
                <a:solidFill>
                  <a:schemeClr val="accent4"/>
                </a:solidFill>
                <a:latin typeface="Lato Regular"/>
                <a:cs typeface="Lato Regular"/>
              </a:rPr>
              <a:t>IQ</a:t>
            </a:r>
            <a:endParaRPr lang="id-ID" sz="6227" b="1" dirty="0">
              <a:solidFill>
                <a:schemeClr val="accent4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53163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/>
    </mc:Choice>
    <mc:Fallback xmlns="">
      <p:transition advClick="0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156834"/>
                </a:solidFill>
                <a:latin typeface="Gill Sans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52071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85800" y="2590800"/>
            <a:ext cx="7600950" cy="4191000"/>
            <a:chOff x="2094820" y="2318893"/>
            <a:chExt cx="7600950" cy="4191000"/>
          </a:xfrm>
        </p:grpSpPr>
        <p:grpSp>
          <p:nvGrpSpPr>
            <p:cNvPr id="4" name="Group 3"/>
            <p:cNvGrpSpPr/>
            <p:nvPr/>
          </p:nvGrpSpPr>
          <p:grpSpPr>
            <a:xfrm>
              <a:off x="2094820" y="2318893"/>
              <a:ext cx="7600950" cy="4191000"/>
              <a:chOff x="2094820" y="1804535"/>
              <a:chExt cx="7600950" cy="4191000"/>
            </a:xfrm>
          </p:grpSpPr>
          <p:pic>
            <p:nvPicPr>
              <p:cNvPr id="9" name="Picture 1" descr="image00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4820" y="1804535"/>
                <a:ext cx="7600950" cy="4191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0" name="Straight Connector 9"/>
              <p:cNvCxnSpPr/>
              <p:nvPr/>
            </p:nvCxnSpPr>
            <p:spPr>
              <a:xfrm>
                <a:off x="2220686" y="1804535"/>
                <a:ext cx="746057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2235200" y="5993041"/>
                <a:ext cx="746057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/>
            <p:cNvSpPr txBox="1"/>
            <p:nvPr/>
          </p:nvSpPr>
          <p:spPr>
            <a:xfrm>
              <a:off x="7170056" y="2386701"/>
              <a:ext cx="1489126" cy="523220"/>
            </a:xfrm>
            <a:prstGeom prst="rect">
              <a:avLst/>
            </a:prstGeom>
            <a:solidFill>
              <a:srgbClr val="66FF33"/>
            </a:solidFill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Cluster 1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50732" y="5485501"/>
              <a:ext cx="1489126" cy="523220"/>
            </a:xfrm>
            <a:prstGeom prst="rect">
              <a:avLst/>
            </a:prstGeom>
            <a:solidFill>
              <a:srgbClr val="66FF33"/>
            </a:solidFill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Cluster 2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56970" y="2909921"/>
              <a:ext cx="1489126" cy="523220"/>
            </a:xfrm>
            <a:prstGeom prst="rect">
              <a:avLst/>
            </a:prstGeom>
            <a:solidFill>
              <a:srgbClr val="66FF33"/>
            </a:solidFill>
          </p:spPr>
          <p:txBody>
            <a:bodyPr wrap="none" rtlCol="0">
              <a:spAutoFit/>
            </a:bodyPr>
            <a:lstStyle/>
            <a:p>
              <a:r>
                <a:rPr lang="en-US" sz="2800" b="1" dirty="0"/>
                <a:t>Cluster 3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752600" y="2008710"/>
            <a:ext cx="5739133" cy="658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13 communities in 3 clusters with a total of 1040 farmers; </a:t>
            </a:r>
          </a:p>
          <a:p>
            <a:r>
              <a:rPr lang="en-US" b="1" dirty="0"/>
              <a:t>current membership registered on the platform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073828" y="1233484"/>
            <a:ext cx="7646990" cy="8239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002060"/>
                </a:solidFill>
              </a:rPr>
              <a:t>Communities covered by Mwanga Platform</a:t>
            </a:r>
          </a:p>
        </p:txBody>
      </p:sp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332413" y="4502151"/>
            <a:ext cx="1143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558" y="4488199"/>
            <a:ext cx="4155042" cy="254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image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3547" y="1981200"/>
            <a:ext cx="6380296" cy="439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2735" y="2895600"/>
            <a:ext cx="26908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b="1" dirty="0">
                <a:solidFill>
                  <a:srgbClr val="7030A0"/>
                </a:solidFill>
                <a:effectLst/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The Mwanga Platform connecting farmers to vital information to improve farm decision making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990600" y="1309684"/>
            <a:ext cx="7646990" cy="823916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002060"/>
                </a:solidFill>
              </a:rPr>
              <a:t>The Mwanga Platform</a:t>
            </a:r>
          </a:p>
        </p:txBody>
      </p:sp>
    </p:spTree>
    <p:extLst>
      <p:ext uri="{BB962C8B-B14F-4D97-AF65-F5344CB8AC3E}">
        <p14:creationId xmlns:p14="http://schemas.microsoft.com/office/powerpoint/2010/main" val="2244125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295400"/>
            <a:ext cx="9144000" cy="515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679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332413" y="4502151"/>
            <a:ext cx="1143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1905000"/>
            <a:ext cx="5791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effectLst/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The Mwanga Platform </a:t>
            </a: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was presented and shared with development partners in </a:t>
            </a:r>
            <a:r>
              <a:rPr lang="en-US" b="1" dirty="0" err="1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Babati</a:t>
            </a: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 on 3 occasions: 16 June, 24-26 September 2017 and February 2018: Agro-dealers, extension agents and processing partners.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Coordination with service provider and conducted a survey out of the 1250 membership, short survey was conducted and sent to 463 members, and received 385 responses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The structure of the short survey entailed:</a:t>
            </a:r>
          </a:p>
          <a:p>
            <a:pPr marL="742950" lvl="1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Have you heard of MWANGA Platform?</a:t>
            </a:r>
          </a:p>
          <a:p>
            <a:pPr marL="742950" lvl="1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If yes or no, and you have the needed information, are you willing to use it?</a:t>
            </a:r>
          </a:p>
          <a:p>
            <a:pPr marL="742950" lvl="1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Do you use the MWANGA Platform for your decision making?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990600" y="928684"/>
            <a:ext cx="7646990" cy="8239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002060"/>
                </a:solidFill>
              </a:rPr>
              <a:t>Performance check- Mwanga Platform</a:t>
            </a:r>
          </a:p>
        </p:txBody>
      </p:sp>
      <p:pic>
        <p:nvPicPr>
          <p:cNvPr id="2" name="Picture 2" descr="20170613_11355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9361" y="2133600"/>
            <a:ext cx="260604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2616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332413" y="4502151"/>
            <a:ext cx="1143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990600" y="1066800"/>
            <a:ext cx="7646990" cy="8239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002060"/>
                </a:solidFill>
              </a:rPr>
              <a:t>Performance check- Mwanga Platform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9101" y="4732339"/>
            <a:ext cx="2945537" cy="1766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740" y="2149393"/>
            <a:ext cx="8482260" cy="241935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" name="Straight Connector 5"/>
          <p:cNvCxnSpPr/>
          <p:nvPr/>
        </p:nvCxnSpPr>
        <p:spPr>
          <a:xfrm>
            <a:off x="6845121" y="2149393"/>
            <a:ext cx="0" cy="24193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3400" y="24384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Responses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676400" y="5615189"/>
            <a:ext cx="36490" cy="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3930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332413" y="4502151"/>
            <a:ext cx="1143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990600" y="1066800"/>
            <a:ext cx="7646990" cy="8239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002060"/>
                </a:solidFill>
              </a:rPr>
              <a:t>Performance check- Mwanga Platform</a:t>
            </a:r>
          </a:p>
        </p:txBody>
      </p:sp>
      <p:sp>
        <p:nvSpPr>
          <p:cNvPr id="8" name="Rectangle 7"/>
          <p:cNvSpPr/>
          <p:nvPr/>
        </p:nvSpPr>
        <p:spPr>
          <a:xfrm>
            <a:off x="839787" y="5493603"/>
            <a:ext cx="31226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Conventional methods</a:t>
            </a:r>
          </a:p>
        </p:txBody>
      </p:sp>
      <p:sp>
        <p:nvSpPr>
          <p:cNvPr id="9" name="Rectangle 8"/>
          <p:cNvSpPr/>
          <p:nvPr/>
        </p:nvSpPr>
        <p:spPr>
          <a:xfrm>
            <a:off x="-26831" y="3068576"/>
            <a:ext cx="17794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20%</a:t>
            </a:r>
          </a:p>
        </p:txBody>
      </p:sp>
      <p:sp>
        <p:nvSpPr>
          <p:cNvPr id="10" name="Rectangle 9"/>
          <p:cNvSpPr/>
          <p:nvPr/>
        </p:nvSpPr>
        <p:spPr>
          <a:xfrm>
            <a:off x="5514977" y="2734767"/>
            <a:ext cx="312261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Desired target: </a:t>
            </a:r>
          </a:p>
          <a:p>
            <a:pPr algn="ctr">
              <a:spcAft>
                <a:spcPts val="1200"/>
              </a:spcAft>
            </a:pPr>
            <a:r>
              <a:rPr lang="en-US" sz="2400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90-100%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505200" y="5361900"/>
            <a:ext cx="31226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MWANGA Platform</a:t>
            </a:r>
          </a:p>
        </p:txBody>
      </p:sp>
      <p:cxnSp>
        <p:nvCxnSpPr>
          <p:cNvPr id="14" name="Curved Connector 13"/>
          <p:cNvCxnSpPr>
            <a:cxnSpLocks noChangeAspect="1"/>
          </p:cNvCxnSpPr>
          <p:nvPr/>
        </p:nvCxnSpPr>
        <p:spPr>
          <a:xfrm rot="16200000" flipH="1">
            <a:off x="775521" y="3365392"/>
            <a:ext cx="1972160" cy="2304000"/>
          </a:xfrm>
          <a:prstGeom prst="curvedConnector2">
            <a:avLst/>
          </a:prstGeom>
          <a:ln w="44450"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cxnSpLocks noChangeAspect="1"/>
          </p:cNvCxnSpPr>
          <p:nvPr/>
        </p:nvCxnSpPr>
        <p:spPr>
          <a:xfrm rot="16200000" flipH="1">
            <a:off x="3620979" y="3289672"/>
            <a:ext cx="1972160" cy="2304000"/>
          </a:xfrm>
          <a:prstGeom prst="curvedConnector2">
            <a:avLst/>
          </a:prstGeom>
          <a:ln w="44450">
            <a:solidFill>
              <a:schemeClr val="bg1">
                <a:lumMod val="6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565343" y="2993926"/>
            <a:ext cx="17794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60%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71794" y="2605840"/>
            <a:ext cx="31226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Actual targets</a:t>
            </a:r>
          </a:p>
        </p:txBody>
      </p:sp>
      <p:sp>
        <p:nvSpPr>
          <p:cNvPr id="4" name="Up Arrow 3"/>
          <p:cNvSpPr/>
          <p:nvPr/>
        </p:nvSpPr>
        <p:spPr>
          <a:xfrm rot="3918025">
            <a:off x="4727471" y="2502855"/>
            <a:ext cx="1044789" cy="2596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117634" y="4040504"/>
            <a:ext cx="31226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i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What lessons can we learn about the missing links to get us to the desired targets?</a:t>
            </a:r>
          </a:p>
        </p:txBody>
      </p:sp>
    </p:spTree>
    <p:extLst>
      <p:ext uri="{BB962C8B-B14F-4D97-AF65-F5344CB8AC3E}">
        <p14:creationId xmlns:p14="http://schemas.microsoft.com/office/powerpoint/2010/main" val="2708374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332413" y="4502151"/>
            <a:ext cx="1143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2209800"/>
            <a:ext cx="800100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Share access to the platform together: MWANGA Platform Access can provide both username and password; </a:t>
            </a: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  <a:hlinkClick r:id="rId2"/>
              </a:rPr>
              <a:t>https://www.echomobile.org/app</a:t>
            </a:r>
            <a:endParaRPr lang="en-US" b="1" dirty="0">
              <a:latin typeface="Gill Sans MT" panose="020B0502020104020203" pitchFamily="34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285750" lvl="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Face to face meetings and interaction on integrating work</a:t>
            </a:r>
          </a:p>
          <a:p>
            <a:pPr marL="285750" lvl="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Ensure inclusion of farmers from Southern Highlands into database platform;</a:t>
            </a:r>
          </a:p>
          <a:p>
            <a:pPr marL="285750" lvl="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Learn about efforts on SH work and possibility of integrating efforts;</a:t>
            </a:r>
          </a:p>
          <a:p>
            <a:pPr marL="285750" lvl="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Expectations from these discussions: Develop a knowledge package to integrate into MWANGA+ (MWANGA PLUS); </a:t>
            </a:r>
          </a:p>
          <a:p>
            <a:pPr marL="285750" lvl="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b="1" dirty="0">
                <a:latin typeface="Gill Sans MT" panose="020B0502020104020203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Write Blogs about Scaling and share information on Website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04800" y="1157284"/>
            <a:ext cx="8458200" cy="8239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solidFill>
                  <a:srgbClr val="002060"/>
                </a:solidFill>
              </a:rPr>
              <a:t>The MWANGA Platform- Southern Highlands</a:t>
            </a:r>
          </a:p>
        </p:txBody>
      </p:sp>
    </p:spTree>
    <p:extLst>
      <p:ext uri="{BB962C8B-B14F-4D97-AF65-F5344CB8AC3E}">
        <p14:creationId xmlns:p14="http://schemas.microsoft.com/office/powerpoint/2010/main" val="795307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/>
          <p:nvPr/>
        </p:nvSpPr>
        <p:spPr>
          <a:xfrm>
            <a:off x="2514601" y="3342636"/>
            <a:ext cx="3962400" cy="914104"/>
          </a:xfrm>
          <a:prstGeom prst="rect">
            <a:avLst/>
          </a:prstGeom>
          <a:noFill/>
        </p:spPr>
        <p:txBody>
          <a:bodyPr wrap="square" lIns="82304" tIns="41152" rIns="82304" bIns="41152">
            <a:spAutoFit/>
          </a:bodyPr>
          <a:lstStyle/>
          <a:p>
            <a:pPr marL="285750" indent="-285750" defTabSz="685846">
              <a:buFont typeface="Wingdings" panose="05000000000000000000" pitchFamily="2" charset="2"/>
              <a:buChar char="Ø"/>
              <a:defRPr/>
            </a:pPr>
            <a:r>
              <a:rPr lang="en-US" b="1" dirty="0">
                <a:solidFill>
                  <a:srgbClr val="1E2731"/>
                </a:solidFill>
                <a:latin typeface="Lato Light"/>
                <a:ea typeface="Open Sans Light" panose="020B0306030504020204" pitchFamily="34" charset="0"/>
                <a:cs typeface="Lato Light"/>
              </a:rPr>
              <a:t>Agronomic: shows the stages from land preparation to harvesting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514600" y="4409436"/>
            <a:ext cx="3962401" cy="637106"/>
          </a:xfrm>
          <a:prstGeom prst="rect">
            <a:avLst/>
          </a:prstGeom>
          <a:noFill/>
        </p:spPr>
        <p:txBody>
          <a:bodyPr wrap="square" lIns="82304" tIns="41152" rIns="82304" bIns="41152">
            <a:spAutoFit/>
          </a:bodyPr>
          <a:lstStyle/>
          <a:p>
            <a:pPr marL="285750" indent="-285750" defTabSz="685846">
              <a:buFont typeface="Wingdings" panose="05000000000000000000" pitchFamily="2" charset="2"/>
              <a:buChar char="Ø"/>
              <a:defRPr/>
            </a:pPr>
            <a:r>
              <a:rPr lang="en-US" b="1" dirty="0">
                <a:solidFill>
                  <a:srgbClr val="1E2731"/>
                </a:solidFill>
                <a:latin typeface="Lato Light"/>
                <a:ea typeface="Open Sans Light" panose="020B0306030504020204" pitchFamily="34" charset="0"/>
                <a:cs typeface="Lato Light"/>
              </a:rPr>
              <a:t>Weather: forecasts weather up to 10 days.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514600" y="5323836"/>
            <a:ext cx="4114801" cy="914104"/>
          </a:xfrm>
          <a:prstGeom prst="rect">
            <a:avLst/>
          </a:prstGeom>
          <a:noFill/>
        </p:spPr>
        <p:txBody>
          <a:bodyPr wrap="square" lIns="82304" tIns="41152" rIns="82304" bIns="41152">
            <a:spAutoFit/>
          </a:bodyPr>
          <a:lstStyle/>
          <a:p>
            <a:pPr marL="285750" indent="-285750" defTabSz="685846">
              <a:buFont typeface="Wingdings" panose="05000000000000000000" pitchFamily="2" charset="2"/>
              <a:buChar char="Ø"/>
              <a:defRPr/>
            </a:pPr>
            <a:r>
              <a:rPr lang="en-US" b="1" dirty="0">
                <a:solidFill>
                  <a:srgbClr val="1E2731"/>
                </a:solidFill>
                <a:latin typeface="Lato Light"/>
                <a:ea typeface="Open Sans Light" panose="020B0306030504020204" pitchFamily="34" charset="0"/>
                <a:cs typeface="Lato Light"/>
              </a:rPr>
              <a:t>Market Price: shows current market price of agriculture produce in the region.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2514601" y="2534099"/>
            <a:ext cx="4114800" cy="914104"/>
          </a:xfrm>
          <a:prstGeom prst="rect">
            <a:avLst/>
          </a:prstGeom>
          <a:noFill/>
        </p:spPr>
        <p:txBody>
          <a:bodyPr wrap="square" lIns="82304" tIns="41152" rIns="82304" bIns="41152">
            <a:spAutoFit/>
          </a:bodyPr>
          <a:lstStyle/>
          <a:p>
            <a:pPr marL="285750" indent="-285750" defTabSz="685846">
              <a:buFont typeface="Wingdings" panose="05000000000000000000" pitchFamily="2" charset="2"/>
              <a:buChar char="Ø"/>
              <a:defRPr/>
            </a:pPr>
            <a:r>
              <a:rPr lang="en-US" b="1" dirty="0">
                <a:solidFill>
                  <a:srgbClr val="1E2731"/>
                </a:solidFill>
                <a:latin typeface="Lato Light"/>
                <a:ea typeface="Open Sans Light" panose="020B0306030504020204" pitchFamily="34" charset="0"/>
                <a:cs typeface="Lato Light"/>
              </a:rPr>
              <a:t>Community Map: Shows map of the surrounding community and towns.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886050"/>
            <a:ext cx="2529787" cy="4743350"/>
          </a:xfrm>
          <a:prstGeom prst="rect">
            <a:avLst/>
          </a:prstGeom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423017" y="1931605"/>
            <a:ext cx="2773520" cy="542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4292" tIns="17146" rIns="34292" bIns="17146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id-ID" altLang="en-US" sz="3301" b="1" dirty="0">
                <a:solidFill>
                  <a:srgbClr val="1E2731"/>
                </a:solidFill>
                <a:latin typeface="Lato Regular" charset="0"/>
              </a:rPr>
              <a:t>App Features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2468233"/>
            <a:ext cx="2432312" cy="394990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-2540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 bwMode="auto">
          <a:xfrm>
            <a:off x="1970796" y="1011812"/>
            <a:ext cx="5217595" cy="992903"/>
          </a:xfrm>
          <a:prstGeom prst="rect">
            <a:avLst/>
          </a:prstGeom>
          <a:noFill/>
        </p:spPr>
        <p:txBody>
          <a:bodyPr wrap="square" lIns="34292" tIns="17146" rIns="34292" bIns="17146">
            <a:spAutoFit/>
          </a:bodyPr>
          <a:lstStyle/>
          <a:p>
            <a:pPr algn="ctr" defTabSz="685846">
              <a:defRPr/>
            </a:pPr>
            <a:r>
              <a:rPr lang="en-US" sz="6227" b="1" dirty="0">
                <a:solidFill>
                  <a:schemeClr val="accent1"/>
                </a:solidFill>
                <a:latin typeface="Lato Regular"/>
                <a:cs typeface="Lato Regular"/>
              </a:rPr>
              <a:t>UKU</a:t>
            </a:r>
            <a:r>
              <a:rPr lang="en-US" sz="6227" b="1" dirty="0">
                <a:solidFill>
                  <a:schemeClr val="accent2"/>
                </a:solidFill>
                <a:latin typeface="Lato Regular"/>
                <a:cs typeface="Lato Regular"/>
              </a:rPr>
              <a:t>LI</a:t>
            </a:r>
            <a:r>
              <a:rPr lang="en-US" sz="6227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Lato Regular"/>
                <a:cs typeface="Lato Regular"/>
              </a:rPr>
              <a:t>MA</a:t>
            </a:r>
            <a:r>
              <a:rPr lang="en-US" sz="6227" b="1" dirty="0">
                <a:solidFill>
                  <a:schemeClr val="accent4"/>
                </a:solidFill>
                <a:latin typeface="Lato Regular"/>
                <a:cs typeface="Lato Regular"/>
              </a:rPr>
              <a:t>IQ</a:t>
            </a:r>
            <a:endParaRPr lang="id-ID" sz="6227" b="1" dirty="0">
              <a:solidFill>
                <a:schemeClr val="accent4"/>
              </a:solidFill>
              <a:latin typeface="Lato Regular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71798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B71C4711-9970-464C-BE92-AF95AC7E76C3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35B6F308-29BA-1E43-A35F-D764110676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ca73bb26319a383f0ca6a4bffdc501e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eff026812a92945e04c02a7a0b9b476f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5851436-67EF-41C7-86D1-3904960B83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0FE609-6AC4-4983-BBB6-959006EDF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3E26CE0-AB66-4F91-BD00-58CA3546E3E5}">
  <ds:schemaRefs>
    <ds:schemaRef ds:uri="http://schemas.microsoft.com/office/2006/documentManagement/types"/>
    <ds:schemaRef ds:uri="9f5e9607-a28b-487e-b093-da60e75ee109"/>
    <ds:schemaRef ds:uri="http://purl.org/dc/elements/1.1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presentation_template</Template>
  <TotalTime>444</TotalTime>
  <Words>408</Words>
  <Application>Microsoft Macintosh PowerPoint</Application>
  <PresentationFormat>On-screen Show (4:3)</PresentationFormat>
  <Paragraphs>63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MS PGothic</vt:lpstr>
      <vt:lpstr>PMingLiU</vt:lpstr>
      <vt:lpstr>Arial</vt:lpstr>
      <vt:lpstr>Calibri</vt:lpstr>
      <vt:lpstr>Cambria</vt:lpstr>
      <vt:lpstr>Gill Sans</vt:lpstr>
      <vt:lpstr>Gill Sans MT</vt:lpstr>
      <vt:lpstr>Lato Light</vt:lpstr>
      <vt:lpstr>Lato Regular</vt:lpstr>
      <vt:lpstr>Open Sans Light</vt:lpstr>
      <vt:lpstr>Times New Roman</vt:lpstr>
      <vt:lpstr>Wingdings</vt:lpstr>
      <vt:lpstr>Africa RISING presentation_template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Odhong', IITA</dc:creator>
  <cp:lastModifiedBy>Jonathan Odhong', IITA</cp:lastModifiedBy>
  <cp:revision>46</cp:revision>
  <cp:lastPrinted>2011-10-06T11:45:23Z</cp:lastPrinted>
  <dcterms:created xsi:type="dcterms:W3CDTF">2018-05-19T10:21:56Z</dcterms:created>
  <dcterms:modified xsi:type="dcterms:W3CDTF">2018-07-06T05:38:52Z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